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  <p:sldMasterId id="2147483707" r:id="rId3"/>
  </p:sldMasterIdLst>
  <p:notesMasterIdLst>
    <p:notesMasterId r:id="rId40"/>
  </p:notesMasterIdLst>
  <p:sldIdLst>
    <p:sldId id="257" r:id="rId4"/>
    <p:sldId id="258" r:id="rId5"/>
    <p:sldId id="259" r:id="rId6"/>
    <p:sldId id="333" r:id="rId7"/>
    <p:sldId id="261" r:id="rId8"/>
    <p:sldId id="268" r:id="rId9"/>
    <p:sldId id="269" r:id="rId10"/>
    <p:sldId id="270" r:id="rId11"/>
    <p:sldId id="315" r:id="rId12"/>
    <p:sldId id="314" r:id="rId13"/>
    <p:sldId id="334" r:id="rId14"/>
    <p:sldId id="335" r:id="rId15"/>
    <p:sldId id="320" r:id="rId16"/>
    <p:sldId id="319" r:id="rId17"/>
    <p:sldId id="318" r:id="rId18"/>
    <p:sldId id="322" r:id="rId19"/>
    <p:sldId id="336" r:id="rId20"/>
    <p:sldId id="337" r:id="rId21"/>
    <p:sldId id="323" r:id="rId22"/>
    <p:sldId id="324" r:id="rId23"/>
    <p:sldId id="326" r:id="rId24"/>
    <p:sldId id="325" r:id="rId25"/>
    <p:sldId id="327" r:id="rId26"/>
    <p:sldId id="328" r:id="rId27"/>
    <p:sldId id="282" r:id="rId28"/>
    <p:sldId id="279" r:id="rId29"/>
    <p:sldId id="338" r:id="rId30"/>
    <p:sldId id="302" r:id="rId31"/>
    <p:sldId id="298" r:id="rId32"/>
    <p:sldId id="331" r:id="rId33"/>
    <p:sldId id="339" r:id="rId34"/>
    <p:sldId id="305" r:id="rId35"/>
    <p:sldId id="306" r:id="rId36"/>
    <p:sldId id="307" r:id="rId37"/>
    <p:sldId id="308" r:id="rId38"/>
    <p:sldId id="309" r:id="rId39"/>
  </p:sldIdLst>
  <p:sldSz cx="9144000" cy="5143500" type="screen16x9"/>
  <p:notesSz cx="6858000" cy="9144000"/>
  <p:embeddedFontLst>
    <p:embeddedFont>
      <p:font typeface="Microsoft Sans Serif" panose="020B0604020202020204" pitchFamily="34" charset="0"/>
      <p:regular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Light" panose="02000000000000000000" pitchFamily="2" charset="0"/>
      <p:regular r:id="rId46"/>
      <p:italic r:id="rId47"/>
    </p:embeddedFont>
    <p:embeddedFont>
      <p:font typeface="Roboto Medium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08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orient="horz" pos="24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2600"/>
    <a:srgbClr val="FFC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4CB790-2DFA-4BFC-83FC-D850D9A617DB}">
  <a:tblStyle styleId="{F34CB790-2DFA-4BFC-83FC-D850D9A617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8"/>
    <p:restoredTop sz="96327"/>
  </p:normalViewPr>
  <p:slideViewPr>
    <p:cSldViewPr snapToGrid="0" showGuides="1">
      <p:cViewPr varScale="1">
        <p:scale>
          <a:sx n="165" d="100"/>
          <a:sy n="165" d="100"/>
        </p:scale>
        <p:origin x="328" y="184"/>
      </p:cViewPr>
      <p:guideLst>
        <p:guide orient="horz" pos="1308"/>
        <p:guide pos="528"/>
        <p:guide orient="horz" pos="24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d3d506b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d3d506b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849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473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698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2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560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95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463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786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694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5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654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7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472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76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721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2929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3a887a607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3a887a607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28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61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7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3" name="Google Shape;21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53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5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0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FF990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 u="sng">
                <a:solidFill>
                  <a:schemeClr val="hlink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59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7.jp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70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mailto:https://leomurta.github.io/papers/pimentel2019a.pdf" TargetMode="External"/><Relationship Id="rId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5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svg"/><Relationship Id="rId11" Type="http://schemas.openxmlformats.org/officeDocument/2006/relationships/image" Target="../media/image56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5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lflow.org/docs/latest/getting-started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lflow.org/docs/latest/getting-started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lflow.org/docs/latest/introduction/index.html" TargetMode="External"/><Relationship Id="rId7" Type="http://schemas.openxmlformats.org/officeDocument/2006/relationships/hyperlink" Target="https://github.com/PacktPublishing/Machine-Learning-Engineering-with-MLflo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br.com/ru/companies/digdes/articles/673324/" TargetMode="External"/><Relationship Id="rId5" Type="http://schemas.openxmlformats.org/officeDocument/2006/relationships/hyperlink" Target="https://habr.com/ru/companies/otus/articles/698130/" TargetMode="External"/><Relationship Id="rId4" Type="http://schemas.openxmlformats.org/officeDocument/2006/relationships/hyperlink" Target="https://yandex.cloud/ru/docs/datasphere/tutorials/mlflow-datasphere?utm_referrer=https%3A%2F%2Fwww.google.com%2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www.linkedin.com/in/emelianovpeter/" TargetMode="Externa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melianovpet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1.png"/><Relationship Id="rId26" Type="http://schemas.openxmlformats.org/officeDocument/2006/relationships/image" Target="../media/image165.png"/><Relationship Id="rId3" Type="http://schemas.openxmlformats.org/officeDocument/2006/relationships/image" Target="../media/image144.png"/><Relationship Id="rId21" Type="http://schemas.openxmlformats.org/officeDocument/2006/relationships/image" Target="../media/image161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57.png"/><Relationship Id="rId20" Type="http://schemas.openxmlformats.org/officeDocument/2006/relationships/image" Target="../media/image160.png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4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3.png"/><Relationship Id="rId28" Type="http://schemas.openxmlformats.org/officeDocument/2006/relationships/image" Target="../media/image167.png"/><Relationship Id="rId10" Type="http://schemas.openxmlformats.org/officeDocument/2006/relationships/image" Target="../media/image151.png"/><Relationship Id="rId19" Type="http://schemas.openxmlformats.org/officeDocument/2006/relationships/image" Target="../media/image159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2.png"/><Relationship Id="rId27" Type="http://schemas.openxmlformats.org/officeDocument/2006/relationships/image" Target="../media/image166.png"/><Relationship Id="rId30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MLOps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400" i="1" dirty="0">
                <a:solidFill>
                  <a:srgbClr val="F9CB9C"/>
                </a:solidFill>
              </a:rPr>
              <a:t>MLFlow и </a:t>
            </a:r>
            <a:r>
              <a:rPr lang="ru-RU" sz="3400" i="1" dirty="0">
                <a:solidFill>
                  <a:srgbClr val="F9CB9C"/>
                </a:solidFill>
              </a:rPr>
              <a:t>воспроизводимость</a:t>
            </a:r>
            <a:endParaRPr sz="3400" i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Основа познания</a:t>
            </a:r>
            <a:endParaRPr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CD81EE-303D-0ECB-E0DF-DF0F291E2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885" y="2116477"/>
            <a:ext cx="274320" cy="274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E702D9-E057-4FDB-4C44-78A25623ACA4}"/>
              </a:ext>
            </a:extLst>
          </p:cNvPr>
          <p:cNvSpPr txBox="1"/>
          <p:nvPr/>
        </p:nvSpPr>
        <p:spPr>
          <a:xfrm>
            <a:off x="1301027" y="2023110"/>
            <a:ext cx="69196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non-reproducible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single occurrences</a:t>
            </a:r>
            <a:r>
              <a:rPr lang="en-US" sz="2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are of no significance to science</a:t>
            </a:r>
            <a:endParaRPr lang="ru-RU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Popper, K. R. 1959. The logic of scientific discovery. </a:t>
            </a:r>
          </a:p>
        </p:txBody>
      </p:sp>
    </p:spTree>
    <p:extLst>
      <p:ext uri="{BB962C8B-B14F-4D97-AF65-F5344CB8AC3E}">
        <p14:creationId xmlns:p14="http://schemas.microsoft.com/office/powerpoint/2010/main" val="258430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Хьюстон</a:t>
            </a:r>
            <a:r>
              <a:rPr lang="en-US" dirty="0"/>
              <a:t>, </a:t>
            </a:r>
            <a:r>
              <a:rPr lang="ru-RU" dirty="0"/>
              <a:t>у нас проблемы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EEB89-1663-BD66-4587-D8F3C2F173D3}"/>
              </a:ext>
            </a:extLst>
          </p:cNvPr>
          <p:cNvSpPr txBox="1"/>
          <p:nvPr/>
        </p:nvSpPr>
        <p:spPr>
          <a:xfrm>
            <a:off x="967118" y="2169097"/>
            <a:ext cx="7381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We were only able to execute </a:t>
            </a:r>
            <a:r>
              <a:rPr lang="en-US" sz="18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24.11% 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of the notebooks that we attempted to run without exceptions, and only </a:t>
            </a:r>
            <a:r>
              <a:rPr lang="en-US" sz="18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4.03% 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produced the same results. As future work, we intend to infer the dependencies of notebooks and run them using different orders to check whether the reproducibility rate can be improved.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D5575AF-BDBA-69F1-465E-74123BD77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798" y="2169097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B138F-5DAD-4F41-0CEA-EBE66FA23D93}"/>
              </a:ext>
            </a:extLst>
          </p:cNvPr>
          <p:cNvSpPr txBox="1"/>
          <p:nvPr/>
        </p:nvSpPr>
        <p:spPr>
          <a:xfrm>
            <a:off x="888715" y="4504987"/>
            <a:ext cx="5766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mailto:https://leomurta.github.io/papers/pimentel2019a.pdf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03962-B4F4-5AC9-E61D-429A5B71B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963" y="330736"/>
            <a:ext cx="1544487" cy="17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3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нам воспроизводимость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1F218-9FC5-4B9F-E9E7-EF81F420186D}"/>
              </a:ext>
            </a:extLst>
          </p:cNvPr>
          <p:cNvSpPr txBox="1"/>
          <p:nvPr/>
        </p:nvSpPr>
        <p:spPr>
          <a:xfrm>
            <a:off x="736853" y="1619271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исследованиях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59A5A-534D-E381-A724-266A43D18EC4}"/>
              </a:ext>
            </a:extLst>
          </p:cNvPr>
          <p:cNvSpPr txBox="1"/>
          <p:nvPr/>
        </p:nvSpPr>
        <p:spPr>
          <a:xfrm>
            <a:off x="736853" y="2071264"/>
            <a:ext cx="3639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Исследование – это коллаборация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Один в поле не воин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Если вы не можете повторить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сделал коллега (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или узнать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чего он не сделал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прогресса не будет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9B5D0-420F-AC26-225D-B5EE72CB44AC}"/>
              </a:ext>
            </a:extLst>
          </p:cNvPr>
          <p:cNvSpPr txBox="1"/>
          <p:nvPr/>
        </p:nvSpPr>
        <p:spPr>
          <a:xfrm>
            <a:off x="4824258" y="1619271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бизнесе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53B84-F5DB-0F73-4CC0-548E3D819927}"/>
              </a:ext>
            </a:extLst>
          </p:cNvPr>
          <p:cNvSpPr txBox="1"/>
          <p:nvPr/>
        </p:nvSpPr>
        <p:spPr>
          <a:xfrm>
            <a:off x="4824258" y="2071264"/>
            <a:ext cx="3639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Никто не будет инвестировать в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работает по счастливой случайности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Бизнесу нужны надежные и предсказуемые системы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ошибки в которых можно исправить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Время – деньги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2609C-01FE-0275-D43D-475A83F04D06}"/>
              </a:ext>
            </a:extLst>
          </p:cNvPr>
          <p:cNvSpPr txBox="1"/>
          <p:nvPr/>
        </p:nvSpPr>
        <p:spPr>
          <a:xfrm>
            <a:off x="763531" y="4417890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Воспроизводимость – основа автоматизации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487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Drift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825BE-E1FD-97B0-5E6F-83F4CD21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4957"/>
            <a:ext cx="7772400" cy="31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8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Drift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2D8DE-CA65-ADA9-D311-5889709F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31" y="1424723"/>
            <a:ext cx="7214937" cy="33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Регулярное переобучение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3EC85-CF81-A31D-439F-54895657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3" y="1029391"/>
            <a:ext cx="6687553" cy="39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1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Из чего состоит  </a:t>
            </a:r>
            <a:r>
              <a:rPr lang="en-US" dirty="0"/>
              <a:t>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461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Воспроизводимость в </a:t>
            </a:r>
            <a:r>
              <a:rPr lang="en-US" dirty="0"/>
              <a:t>ML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E3E05-B143-F848-D2DF-522A0617DAAE}"/>
              </a:ext>
            </a:extLst>
          </p:cNvPr>
          <p:cNvSpPr txBox="1"/>
          <p:nvPr/>
        </p:nvSpPr>
        <p:spPr>
          <a:xfrm>
            <a:off x="750013" y="1509781"/>
            <a:ext cx="54569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Font typeface="System Font Regular"/>
              <a:buChar char="–"/>
            </a:pPr>
            <a:r>
              <a:rPr lang="ru-RU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Программный код</a:t>
            </a:r>
          </a:p>
          <a:p>
            <a:pPr marL="285750" indent="-285750">
              <a:spcBef>
                <a:spcPts val="1200"/>
              </a:spcBef>
              <a:buFont typeface="System Font Regular"/>
              <a:buChar char="–"/>
            </a:pPr>
            <a:r>
              <a:rPr lang="ru-RU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Гиперпараметры модели</a:t>
            </a:r>
          </a:p>
          <a:p>
            <a:pPr marL="285750" indent="-285750">
              <a:spcBef>
                <a:spcPts val="1200"/>
              </a:spcBef>
              <a:buFont typeface="System Font Regular"/>
              <a:buChar char="–"/>
            </a:pPr>
            <a:r>
              <a:rPr lang="ru-RU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Данные для обучения и валидации</a:t>
            </a:r>
          </a:p>
          <a:p>
            <a:pPr marL="285750" indent="-285750">
              <a:spcBef>
                <a:spcPts val="1200"/>
              </a:spcBef>
              <a:buFont typeface="System Font Regular"/>
              <a:buChar char="–"/>
            </a:pPr>
            <a:r>
              <a:rPr lang="ru-RU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Зависимости и окружение</a:t>
            </a: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B64B-8A74-8E51-0E25-41E88892F552}"/>
              </a:ext>
            </a:extLst>
          </p:cNvPr>
          <p:cNvSpPr txBox="1"/>
          <p:nvPr/>
        </p:nvSpPr>
        <p:spPr>
          <a:xfrm>
            <a:off x="750013" y="3843943"/>
            <a:ext cx="736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Правило простое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чтобы воспроизвести эксперимент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нужно взять те же гиперпараметры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 же данные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тот же код и выполнить его в том же окружении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578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это сделать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E3E05-B143-F848-D2DF-522A0617DAAE}"/>
              </a:ext>
            </a:extLst>
          </p:cNvPr>
          <p:cNvSpPr txBox="1"/>
          <p:nvPr/>
        </p:nvSpPr>
        <p:spPr>
          <a:xfrm>
            <a:off x="760287" y="1794793"/>
            <a:ext cx="730492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0"/>
              </a:spcBef>
              <a:buFont typeface="System Font Regular"/>
              <a:buChar char="–"/>
            </a:pPr>
            <a:r>
              <a:rPr lang="ru-RU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Как-нибудь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полагаясь на собственную непревзойденную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организованность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ru-RU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Bef>
                <a:spcPts val="3000"/>
              </a:spcBef>
              <a:buFont typeface="System Font Regular"/>
              <a:buChar char="–"/>
            </a:pPr>
            <a:r>
              <a:rPr lang="ru-RU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Использовать специальные инструменты и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Best Practices. </a:t>
            </a:r>
            <a:endParaRPr lang="ru-RU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60ED-A87C-D63D-92C1-0FFAD2FC40A7}"/>
              </a:ext>
            </a:extLst>
          </p:cNvPr>
          <p:cNvSpPr txBox="1"/>
          <p:nvPr/>
        </p:nvSpPr>
        <p:spPr>
          <a:xfrm>
            <a:off x="750013" y="3843943"/>
            <a:ext cx="736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Выбор за вами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73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08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это</a:t>
            </a:r>
            <a:r>
              <a:rPr lang="en-US" dirty="0"/>
              <a:t>/</a:t>
            </a:r>
            <a:r>
              <a:rPr lang="ru-RU" dirty="0"/>
              <a:t>из чего состоит</a:t>
            </a: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98BCEA4-6AC6-D827-676A-59DC009E4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376" y="1088192"/>
            <a:ext cx="497840" cy="49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45187-8F4C-B845-8483-AD623F09FB6B}"/>
              </a:ext>
            </a:extLst>
          </p:cNvPr>
          <p:cNvSpPr txBox="1"/>
          <p:nvPr/>
        </p:nvSpPr>
        <p:spPr>
          <a:xfrm>
            <a:off x="1395663" y="1075502"/>
            <a:ext cx="635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это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open-source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платформа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предназначенная для управления жизненным циклом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ml-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моделей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23C8A-FE13-FE72-33E5-DCBAB274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87538"/>
            <a:ext cx="7772400" cy="2119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60FC1-6E51-6853-3DFC-372A6C00D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803" y="4416417"/>
            <a:ext cx="1430087" cy="43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B88293-38B2-3498-6E75-B88015E88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58" y="4416417"/>
            <a:ext cx="1307409" cy="25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AC7A-64D7-B428-2443-FC475C0F5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326" y="4437033"/>
            <a:ext cx="1763817" cy="24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0CEEA-D477-6628-9F56-13AB3022C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578" y="4419867"/>
            <a:ext cx="2306053" cy="26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9AEF6E-092B-DCA9-83DE-2F8DD7F541A3}"/>
              </a:ext>
            </a:extLst>
          </p:cNvPr>
          <p:cNvCxnSpPr/>
          <p:nvPr/>
        </p:nvCxnSpPr>
        <p:spPr>
          <a:xfrm>
            <a:off x="771376" y="4236720"/>
            <a:ext cx="7686824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Сценарии использования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10D51-08CA-70A1-128D-A48C3D962C8C}"/>
              </a:ext>
            </a:extLst>
          </p:cNvPr>
          <p:cNvSpPr txBox="1"/>
          <p:nvPr/>
        </p:nvSpPr>
        <p:spPr>
          <a:xfrm>
            <a:off x="1090867" y="1535726"/>
            <a:ext cx="33602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Трекинг экспериментов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Храните гиперпараметры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метрики и результаты каждого эксперимента в одном месте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;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сравнивайте результаты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Medium" panose="02000000000000000000" pitchFamily="2" charset="0"/>
                <a:ea typeface="Roboto Medium" panose="02000000000000000000" pitchFamily="2" charset="0"/>
              </a:rPr>
              <a:t>улучшайте модели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сохраняйте их в формате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Model.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0A24-DE91-377D-1B9F-0DE03CB3F281}"/>
              </a:ext>
            </a:extLst>
          </p:cNvPr>
          <p:cNvSpPr txBox="1"/>
          <p:nvPr/>
        </p:nvSpPr>
        <p:spPr>
          <a:xfrm>
            <a:off x="5061799" y="1535622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Мониторинг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 всегда знаете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какая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какое окружение на проде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 модель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боевом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режиме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”,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 трогая прод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В случае деградации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–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9D245-7E60-6F3D-F728-4F8990B65A91}"/>
              </a:ext>
            </a:extLst>
          </p:cNvPr>
          <p:cNvSpPr txBox="1"/>
          <p:nvPr/>
        </p:nvSpPr>
        <p:spPr>
          <a:xfrm>
            <a:off x="1090867" y="3478317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Выбор и внедрение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Выбирайте лучшую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регистрируйте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 Registry,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внедряйте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отслеживайте состояние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обучайте и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593B4-35E6-8FE5-6044-43D7A5963A3B}"/>
              </a:ext>
            </a:extLst>
          </p:cNvPr>
          <p:cNvSpPr txBox="1"/>
          <p:nvPr/>
        </p:nvSpPr>
        <p:spPr>
          <a:xfrm>
            <a:off x="5061799" y="3478317"/>
            <a:ext cx="354372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Коллаборация</a:t>
            </a:r>
          </a:p>
          <a:p>
            <a:pPr>
              <a:spcBef>
                <a:spcPts val="600"/>
              </a:spcBef>
            </a:pP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площадка для взаимодействия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результатами экспериментов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Ops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знаниями/артефактами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CE320D-7934-980D-5671-EB91FB67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0850" y="3556355"/>
            <a:ext cx="360000" cy="36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809B190-0698-C6FB-3B71-2FCF2CE3D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850" y="1617819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48EF84C-35A8-5A17-18D6-3CB281DA3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992" y="3556355"/>
            <a:ext cx="360000" cy="36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AE8A679-428B-D44D-6A4C-59E9FA87A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1617819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D294EDA-FA82-CDC3-6AF2-B1EE98F1E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1083675"/>
            <a:ext cx="468000" cy="468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D3471DA-791E-4B90-12C7-4031A163D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96301" y="1083675"/>
            <a:ext cx="468000" cy="46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22DDB79-6A60-9BB9-FF0E-639A8A15F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10893" y="3010317"/>
            <a:ext cx="468000" cy="46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E4925-DF01-7226-2B30-8B17BCF3A8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7987" y="3010317"/>
            <a:ext cx="468000" cy="46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BF7A777-5950-E40C-3E71-10A7BCA090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3010317"/>
            <a:ext cx="468000" cy="468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C2C8940-B408-1F2F-D973-B873F3C3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828" y="3010317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 Tracking</a:t>
            </a:r>
            <a:endParaRPr dirty="0"/>
          </a:p>
        </p:txBody>
      </p:sp>
      <p:pic>
        <p:nvPicPr>
          <p:cNvPr id="1026" name="Picture 2" descr="The basics of MLflow tracking.">
            <a:extLst>
              <a:ext uri="{FF2B5EF4-FFF2-40B4-BE49-F238E27FC236}">
                <a16:creationId xmlns:a16="http://schemas.microsoft.com/office/drawing/2014/main" id="{FC7FC2AB-26C2-DE73-A7F4-20BAE869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1" y="1454916"/>
            <a:ext cx="7895237" cy="29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4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9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</a:t>
            </a:r>
            <a:r>
              <a:rPr lang="ru-RU" dirty="0"/>
              <a:t> </a:t>
            </a:r>
            <a:r>
              <a:rPr lang="en-US" dirty="0"/>
              <a:t>Model Registry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8569C-A933-2858-0539-5104C4D0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39508"/>
            <a:ext cx="7772400" cy="31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66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HLD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3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CB11-4D91-8977-204D-20332899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50" y="887992"/>
            <a:ext cx="6930600" cy="39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84602-A0D1-404B-5189-0A55F84F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564" y="286859"/>
            <a:ext cx="2024886" cy="6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48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4" name="Google Shape;444;p84"/>
          <p:cNvGraphicFramePr/>
          <p:nvPr>
            <p:extLst>
              <p:ext uri="{D42A27DB-BD31-4B8C-83A1-F6EECF244321}">
                <p14:modId xmlns:p14="http://schemas.microsoft.com/office/powerpoint/2010/main" val="4155062341"/>
              </p:ext>
            </p:extLst>
          </p:nvPr>
        </p:nvGraphicFramePr>
        <p:xfrm>
          <a:off x="952500" y="1544194"/>
          <a:ext cx="7239000" cy="1142970"/>
        </p:xfrm>
        <a:graphic>
          <a:graphicData uri="http://schemas.openxmlformats.org/drawingml/2006/table">
            <a:tbl>
              <a:tblPr>
                <a:noFill/>
                <a:tableStyleId>{F34CB790-2DFA-4BFC-83FC-D850D9A617DB}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MLFlow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управления жизненным циклом 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ML-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проектов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Помогает навести порядок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 автоматизировать задачи (в том числе регулярное переобучение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ваших моделей)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Роботы надежнее людей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все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что можно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нужно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MLOps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это инструменты + навыки + 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mindset.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Причем навыки и 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mindset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важнее инструментов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366" name="Google Shape;366;p73"/>
          <p:cNvSpPr txBox="1">
            <a:spLocks noGrp="1"/>
          </p:cNvSpPr>
          <p:nvPr>
            <p:ph type="subTitle" idx="4294967295"/>
          </p:nvPr>
        </p:nvSpPr>
        <p:spPr>
          <a:xfrm>
            <a:off x="544450" y="840919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7700"/>
                </a:solidFill>
              </a:rPr>
              <a:t>Чего хотим достичь</a:t>
            </a:r>
            <a:endParaRPr sz="1500" b="1" dirty="0">
              <a:solidFill>
                <a:srgbClr val="FF7700"/>
              </a:solidFill>
            </a:endParaRPr>
          </a:p>
        </p:txBody>
      </p:sp>
      <p:graphicFrame>
        <p:nvGraphicFramePr>
          <p:cNvPr id="367" name="Google Shape;367;p73"/>
          <p:cNvGraphicFramePr/>
          <p:nvPr/>
        </p:nvGraphicFramePr>
        <p:xfrm>
          <a:off x="952500" y="1544194"/>
          <a:ext cx="7239000" cy="1625054"/>
        </p:xfrm>
        <a:graphic>
          <a:graphicData uri="http://schemas.openxmlformats.org/drawingml/2006/table">
            <a:tbl>
              <a:tblPr>
                <a:noFill/>
                <a:tableStyleId>{F34CB790-2DFA-4BFC-83FC-D850D9A617DB}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-50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Определить сценарии применения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MLFlow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-50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с архитектурой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MLFlow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 чего он состоит и как живет в облаке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);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Поработать с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MLFlow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Tracking, Projects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Models;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варианты интеграции с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DVC;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382981"/>
                  </a:ext>
                </a:extLst>
              </a:tr>
            </a:tbl>
          </a:graphicData>
        </a:graphic>
      </p:graphicFrame>
      <p:pic>
        <p:nvPicPr>
          <p:cNvPr id="369" name="Google Shape;36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480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615" name="Google Shape;615;p107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-RU" dirty="0">
                <a:hlinkClick r:id="rId3"/>
              </a:rPr>
              <a:t>Официальная документация </a:t>
            </a:r>
            <a:r>
              <a:rPr lang="en-GB" dirty="0">
                <a:hlinkClick r:id="rId3"/>
              </a:rPr>
              <a:t>MLFlow</a:t>
            </a:r>
            <a:endParaRPr dirty="0"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-RU" dirty="0">
                <a:hlinkClick r:id="rId4"/>
              </a:rPr>
              <a:t>Как развернуть </a:t>
            </a:r>
            <a:r>
              <a:rPr lang="en-GB" dirty="0">
                <a:hlinkClick r:id="rId4"/>
              </a:rPr>
              <a:t>MLFlow </a:t>
            </a:r>
            <a:r>
              <a:rPr lang="ru-RU" dirty="0">
                <a:hlinkClick r:id="rId4"/>
              </a:rPr>
              <a:t>в </a:t>
            </a:r>
            <a:r>
              <a:rPr lang="en-GB" dirty="0">
                <a:hlinkClick r:id="rId4"/>
              </a:rPr>
              <a:t>Yandex Cloud</a:t>
            </a:r>
            <a:endParaRPr dirty="0"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-RU" dirty="0">
                <a:hlinkClick r:id="rId5"/>
              </a:rPr>
              <a:t>Статья на </a:t>
            </a:r>
            <a:r>
              <a:rPr lang="en-GB" dirty="0">
                <a:hlinkClick r:id="rId5"/>
              </a:rPr>
              <a:t>Habr </a:t>
            </a:r>
            <a:r>
              <a:rPr lang="ru-RU" dirty="0">
                <a:hlinkClick r:id="rId5"/>
              </a:rPr>
              <a:t>раз</a:t>
            </a:r>
            <a:endParaRPr dirty="0"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-RU" dirty="0">
                <a:hlinkClick r:id="rId6"/>
              </a:rPr>
              <a:t>Статья на </a:t>
            </a:r>
            <a:r>
              <a:rPr lang="en-GB" dirty="0">
                <a:hlinkClick r:id="rId6"/>
              </a:rPr>
              <a:t>Habr </a:t>
            </a:r>
            <a:r>
              <a:rPr lang="ru-RU" dirty="0">
                <a:hlinkClick r:id="rId6"/>
              </a:rPr>
              <a:t>два</a:t>
            </a:r>
            <a:endParaRPr dirty="0"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en-GB" dirty="0">
                <a:hlinkClick r:id="rId7"/>
              </a:rPr>
              <a:t>Machine Learning Engineering with MLflow</a:t>
            </a:r>
            <a:endParaRPr dirty="0"/>
          </a:p>
          <a:p>
            <a:pPr marL="1206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None/>
            </a:pPr>
            <a:endParaRPr sz="1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4"/>
          <p:cNvSpPr/>
          <p:nvPr/>
        </p:nvSpPr>
        <p:spPr>
          <a:xfrm>
            <a:off x="630000" y="2640563"/>
            <a:ext cx="1487400" cy="1818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7700"/>
              </a:highlight>
            </a:endParaRPr>
          </a:p>
        </p:txBody>
      </p:sp>
      <p:sp>
        <p:nvSpPr>
          <p:cNvPr id="273" name="Google Shape;273;p6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MLFlow </a:t>
            </a:r>
            <a:r>
              <a:rPr lang="ru-RU" dirty="0"/>
              <a:t>и переобучение</a:t>
            </a:r>
            <a:r>
              <a:rPr lang="en-US" dirty="0"/>
              <a:t> </a:t>
            </a:r>
            <a:r>
              <a:rPr lang="ru-RU" dirty="0"/>
              <a:t>моделей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274" name="Google Shape;274;p64"/>
          <p:cNvSpPr txBox="1">
            <a:spLocks noGrp="1"/>
          </p:cNvSpPr>
          <p:nvPr>
            <p:ph type="subTitle" idx="2"/>
          </p:nvPr>
        </p:nvSpPr>
        <p:spPr>
          <a:xfrm>
            <a:off x="3164850" y="2378810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 dirty="0">
                <a:solidFill>
                  <a:schemeClr val="dk1"/>
                </a:solidFill>
              </a:rPr>
              <a:t>Емельянов Петр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276" name="Google Shape;276;p6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64"/>
          <p:cNvSpPr txBox="1"/>
          <p:nvPr/>
        </p:nvSpPr>
        <p:spPr>
          <a:xfrm>
            <a:off x="3164850" y="2768740"/>
            <a:ext cx="5125800" cy="156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CEO at Bloomtech, R&amp;D Director at </a:t>
            </a:r>
            <a:r>
              <a:rPr lang="en-US" sz="13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Ubic</a:t>
            </a:r>
            <a:endParaRPr lang="en-US"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47D9AC-072A-413D-B10E-1997BBD399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92"/>
          <a:stretch/>
        </p:blipFill>
        <p:spPr>
          <a:xfrm>
            <a:off x="1373700" y="2841227"/>
            <a:ext cx="1383000" cy="1417571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94B7F-FE9E-7921-5682-D58F6D565043}"/>
              </a:ext>
            </a:extLst>
          </p:cNvPr>
          <p:cNvSpPr txBox="1"/>
          <p:nvPr/>
        </p:nvSpPr>
        <p:spPr>
          <a:xfrm>
            <a:off x="3535843" y="4347412"/>
            <a:ext cx="3351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1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https://www.linkedin.com/in/emelianovpeter/</a:t>
            </a:r>
            <a:endParaRPr lang="en-RU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155C1-3FF2-B408-00C8-92B7C4EB1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088" y="4336198"/>
            <a:ext cx="32385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sz="3100" b="1" spc="-130" dirty="0">
                <a:solidFill>
                  <a:srgbClr val="000000"/>
                </a:solidFill>
                <a:latin typeface="Roboto"/>
                <a:cs typeface="Roboto"/>
              </a:rPr>
              <a:t>Рефлексия</a:t>
            </a:r>
            <a:endParaRPr sz="3100" dirty="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080" y="2316600"/>
            <a:ext cx="827999" cy="82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0200" y="2603599"/>
            <a:ext cx="48768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Roboto"/>
                <a:cs typeface="Roboto"/>
              </a:rPr>
              <a:t>С</a:t>
            </a:r>
            <a:r>
              <a:rPr sz="1500" spc="-45" dirty="0">
                <a:latin typeface="Roboto"/>
                <a:cs typeface="Roboto"/>
              </a:rPr>
              <a:t> </a:t>
            </a:r>
            <a:r>
              <a:rPr sz="1500" dirty="0">
                <a:latin typeface="Roboto"/>
                <a:cs typeface="Roboto"/>
              </a:rPr>
              <a:t>какими</a:t>
            </a:r>
            <a:r>
              <a:rPr sz="1500" spc="-40" dirty="0">
                <a:latin typeface="Roboto"/>
                <a:cs typeface="Roboto"/>
              </a:rPr>
              <a:t> </a:t>
            </a:r>
            <a:r>
              <a:rPr sz="1500" spc="-10" dirty="0">
                <a:latin typeface="Roboto"/>
                <a:cs typeface="Roboto"/>
              </a:rPr>
              <a:t>впечатлениями</a:t>
            </a:r>
            <a:r>
              <a:rPr sz="1500" spc="-40" dirty="0">
                <a:latin typeface="Roboto"/>
                <a:cs typeface="Roboto"/>
              </a:rPr>
              <a:t> </a:t>
            </a:r>
            <a:r>
              <a:rPr sz="1500" spc="-35" dirty="0">
                <a:latin typeface="Roboto"/>
                <a:cs typeface="Roboto"/>
              </a:rPr>
              <a:t>уходите</a:t>
            </a:r>
            <a:r>
              <a:rPr sz="1500" spc="-40" dirty="0">
                <a:latin typeface="Roboto"/>
                <a:cs typeface="Roboto"/>
              </a:rPr>
              <a:t> </a:t>
            </a:r>
            <a:r>
              <a:rPr sz="1500" dirty="0">
                <a:latin typeface="Roboto"/>
                <a:cs typeface="Roboto"/>
              </a:rPr>
              <a:t>с</a:t>
            </a:r>
            <a:r>
              <a:rPr sz="1500" spc="-40" dirty="0">
                <a:latin typeface="Roboto"/>
                <a:cs typeface="Roboto"/>
              </a:rPr>
              <a:t> </a:t>
            </a:r>
            <a:r>
              <a:rPr sz="1500" spc="-10" dirty="0">
                <a:latin typeface="Roboto"/>
                <a:cs typeface="Roboto"/>
              </a:rPr>
              <a:t>вебинара?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3329" y="3927271"/>
            <a:ext cx="5937341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Roboto"/>
                <a:cs typeface="Roboto"/>
              </a:rPr>
              <a:t>Как</a:t>
            </a:r>
            <a:r>
              <a:rPr sz="1500" spc="-40" dirty="0">
                <a:latin typeface="Roboto"/>
                <a:cs typeface="Roboto"/>
              </a:rPr>
              <a:t> будете</a:t>
            </a:r>
            <a:r>
              <a:rPr sz="1500" spc="-35" dirty="0">
                <a:latin typeface="Roboto"/>
                <a:cs typeface="Roboto"/>
              </a:rPr>
              <a:t> </a:t>
            </a:r>
            <a:r>
              <a:rPr sz="1500" spc="-10" dirty="0">
                <a:latin typeface="Roboto"/>
                <a:cs typeface="Roboto"/>
              </a:rPr>
              <a:t>применять</a:t>
            </a:r>
            <a:r>
              <a:rPr sz="1500" spc="-35" dirty="0">
                <a:latin typeface="Roboto"/>
                <a:cs typeface="Roboto"/>
              </a:rPr>
              <a:t> </a:t>
            </a:r>
            <a:r>
              <a:rPr sz="1500" dirty="0">
                <a:latin typeface="Roboto"/>
                <a:cs typeface="Roboto"/>
              </a:rPr>
              <a:t>на</a:t>
            </a:r>
            <a:r>
              <a:rPr sz="1500" spc="-35" dirty="0">
                <a:latin typeface="Roboto"/>
                <a:cs typeface="Roboto"/>
              </a:rPr>
              <a:t> </a:t>
            </a:r>
            <a:r>
              <a:rPr sz="1500" spc="-10" dirty="0">
                <a:latin typeface="Roboto"/>
                <a:cs typeface="Roboto"/>
              </a:rPr>
              <a:t>практике</a:t>
            </a:r>
            <a:r>
              <a:rPr sz="1500" spc="-35" dirty="0">
                <a:latin typeface="Roboto"/>
                <a:cs typeface="Roboto"/>
              </a:rPr>
              <a:t> </a:t>
            </a:r>
            <a:r>
              <a:rPr sz="1500" spc="-25" dirty="0">
                <a:latin typeface="Roboto"/>
                <a:cs typeface="Roboto"/>
              </a:rPr>
              <a:t>то, </a:t>
            </a:r>
            <a:r>
              <a:rPr sz="1500" spc="-10" dirty="0">
                <a:latin typeface="Roboto"/>
                <a:cs typeface="Roboto"/>
              </a:rPr>
              <a:t>что</a:t>
            </a:r>
            <a:r>
              <a:rPr sz="1500" spc="-65" dirty="0">
                <a:latin typeface="Roboto"/>
                <a:cs typeface="Roboto"/>
              </a:rPr>
              <a:t> </a:t>
            </a:r>
            <a:r>
              <a:rPr sz="1500" dirty="0">
                <a:latin typeface="Roboto"/>
                <a:cs typeface="Roboto"/>
              </a:rPr>
              <a:t>узнали</a:t>
            </a:r>
            <a:r>
              <a:rPr sz="1500" spc="-60" dirty="0">
                <a:latin typeface="Roboto"/>
                <a:cs typeface="Roboto"/>
              </a:rPr>
              <a:t> </a:t>
            </a:r>
            <a:r>
              <a:rPr sz="1500" dirty="0">
                <a:latin typeface="Roboto"/>
                <a:cs typeface="Roboto"/>
              </a:rPr>
              <a:t>на</a:t>
            </a:r>
            <a:r>
              <a:rPr sz="1500" spc="-60" dirty="0">
                <a:latin typeface="Roboto"/>
                <a:cs typeface="Roboto"/>
              </a:rPr>
              <a:t> </a:t>
            </a:r>
            <a:r>
              <a:rPr sz="1500" spc="-10" dirty="0">
                <a:latin typeface="Roboto"/>
                <a:cs typeface="Roboto"/>
              </a:rPr>
              <a:t>вебинаре?</a:t>
            </a:r>
            <a:endParaRPr sz="1500" dirty="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20" y="3626639"/>
            <a:ext cx="844920" cy="8449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699" y="785441"/>
            <a:ext cx="774190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5" dirty="0">
                <a:latin typeface="Roboto"/>
                <a:cs typeface="Roboto"/>
              </a:rPr>
              <a:t>Приходите</a:t>
            </a:r>
            <a:r>
              <a:rPr sz="3200" b="1" spc="-150" dirty="0">
                <a:latin typeface="Roboto"/>
                <a:cs typeface="Roboto"/>
              </a:rPr>
              <a:t> </a:t>
            </a:r>
            <a:r>
              <a:rPr sz="3200" b="1" spc="-65" dirty="0">
                <a:latin typeface="Roboto"/>
                <a:cs typeface="Roboto"/>
              </a:rPr>
              <a:t>на</a:t>
            </a:r>
            <a:r>
              <a:rPr sz="3200" b="1" spc="-150" dirty="0">
                <a:latin typeface="Roboto"/>
                <a:cs typeface="Roboto"/>
              </a:rPr>
              <a:t> </a:t>
            </a:r>
            <a:r>
              <a:rPr sz="3200" b="1" spc="-110" dirty="0">
                <a:latin typeface="Roboto"/>
                <a:cs typeface="Roboto"/>
              </a:rPr>
              <a:t>следующие</a:t>
            </a:r>
            <a:r>
              <a:rPr sz="3200" b="1" spc="-150" dirty="0">
                <a:latin typeface="Roboto"/>
                <a:cs typeface="Roboto"/>
              </a:rPr>
              <a:t> </a:t>
            </a:r>
            <a:r>
              <a:rPr sz="3200" b="1" spc="-75" dirty="0">
                <a:latin typeface="Roboto"/>
                <a:cs typeface="Roboto"/>
              </a:rPr>
              <a:t>вебинары</a:t>
            </a:r>
            <a:endParaRPr sz="3200" dirty="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071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Спасибо</a:t>
            </a:r>
            <a:r>
              <a:rPr spc="-165" dirty="0"/>
              <a:t> </a:t>
            </a:r>
            <a:r>
              <a:rPr spc="-95" dirty="0"/>
              <a:t>за</a:t>
            </a:r>
            <a:r>
              <a:rPr spc="-165" dirty="0"/>
              <a:t> </a:t>
            </a:r>
            <a:r>
              <a:rPr spc="-90" dirty="0"/>
              <a:t>внимание!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F9EE143A-0E94-3B0C-FC15-A17EEFBE0E61}"/>
              </a:ext>
            </a:extLst>
          </p:cNvPr>
          <p:cNvSpPr/>
          <p:nvPr/>
        </p:nvSpPr>
        <p:spPr>
          <a:xfrm>
            <a:off x="600480" y="1885950"/>
            <a:ext cx="1493520" cy="2567134"/>
          </a:xfrm>
          <a:custGeom>
            <a:avLst/>
            <a:gdLst/>
            <a:ahLst/>
            <a:cxnLst/>
            <a:rect l="l" t="t" r="r" b="b"/>
            <a:pathLst>
              <a:path w="1493520" h="3082925">
                <a:moveTo>
                  <a:pt x="1492920" y="0"/>
                </a:moveTo>
                <a:lnTo>
                  <a:pt x="0" y="0"/>
                </a:lnTo>
                <a:lnTo>
                  <a:pt x="0" y="3082320"/>
                </a:lnTo>
                <a:lnTo>
                  <a:pt x="1492920" y="3082320"/>
                </a:lnTo>
                <a:lnTo>
                  <a:pt x="149292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34E7FAF-0212-A693-7322-F1E877264DCA}"/>
              </a:ext>
            </a:extLst>
          </p:cNvPr>
          <p:cNvSpPr txBox="1"/>
          <p:nvPr/>
        </p:nvSpPr>
        <p:spPr>
          <a:xfrm>
            <a:off x="3886200" y="1784240"/>
            <a:ext cx="3741100" cy="1005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b="1" spc="-110" dirty="0">
                <a:latin typeface="Roboto"/>
                <a:cs typeface="Roboto"/>
              </a:rPr>
              <a:t>Петр</a:t>
            </a:r>
            <a:r>
              <a:rPr sz="1600" b="1" spc="-170" dirty="0">
                <a:latin typeface="Roboto"/>
                <a:cs typeface="Roboto"/>
              </a:rPr>
              <a:t> </a:t>
            </a:r>
            <a:r>
              <a:rPr lang="ru-RU" sz="1600" b="1" spc="-10" dirty="0">
                <a:latin typeface="Roboto"/>
                <a:cs typeface="Roboto"/>
              </a:rPr>
              <a:t>Емельянов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ts val="1420"/>
              </a:lnSpc>
            </a:pPr>
            <a:r>
              <a:rPr lang="en-US" sz="1200" spc="-80" dirty="0"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CEO, Bloomtech</a:t>
            </a:r>
          </a:p>
          <a:p>
            <a:pPr marL="12700">
              <a:lnSpc>
                <a:spcPts val="1420"/>
              </a:lnSpc>
            </a:pPr>
            <a:r>
              <a:rPr lang="en-US" sz="1200" spc="-80" dirty="0"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Head of R&amp;D, </a:t>
            </a:r>
            <a:r>
              <a:rPr lang="en-US" sz="1200" spc="-80" dirty="0" err="1"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Ubic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DA4CB8-0AAF-6285-D52E-D0D4E3420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92"/>
          <a:stretch/>
        </p:blipFill>
        <p:spPr>
          <a:xfrm>
            <a:off x="1232949" y="2286942"/>
            <a:ext cx="1722101" cy="1765149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1B8DE2-939B-DEC8-1233-56634E11F4C9}"/>
              </a:ext>
            </a:extLst>
          </p:cNvPr>
          <p:cNvSpPr txBox="1"/>
          <p:nvPr/>
        </p:nvSpPr>
        <p:spPr>
          <a:xfrm>
            <a:off x="4192100" y="4138940"/>
            <a:ext cx="3351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1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https://www.linkedin.com/in/emelianovpeter/</a:t>
            </a:r>
            <a:endParaRPr lang="en-RU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E0E72F-1171-A4D3-D8ED-4C4E035D0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345" y="4127726"/>
            <a:ext cx="32385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41" name="Google Shape;641;p11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1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1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4" name="Google Shape;654;p1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1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1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1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1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1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1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1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1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1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1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1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1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1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77" name="Google Shape;677;p11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8" name="Google Shape;67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1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1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1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1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5" name="Google Shape;695;p11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1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1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1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1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1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1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1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712" name="Google Shape;712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1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7" name="Google Shape;717;p1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1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8" name="Google Shape;728;p11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1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1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1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1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1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1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1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741" name="Google Shape;741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1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750" name="Google Shape;750;p11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751" name="Google Shape;751;p1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1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1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1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1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1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1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1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1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1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1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1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776" name="Google Shape;776;p11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7" name="Google Shape;777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Правила вебинара</a:t>
            </a:r>
            <a:endParaRPr b="1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D0C6EBE6-7271-3C03-6570-BD9EDCF1AF6D}"/>
              </a:ext>
            </a:extLst>
          </p:cNvPr>
          <p:cNvGrpSpPr/>
          <p:nvPr/>
        </p:nvGrpSpPr>
        <p:grpSpPr>
          <a:xfrm>
            <a:off x="6057184" y="-10274"/>
            <a:ext cx="3097530" cy="5391150"/>
            <a:chOff x="6046199" y="0"/>
            <a:chExt cx="3097530" cy="513588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B7933A44-DA16-B6D9-4489-010D27553D2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8537" y="4876800"/>
              <a:ext cx="1681162" cy="1524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E5D5054-8B8E-B889-C39A-90DCD659D4BC}"/>
                </a:ext>
              </a:extLst>
            </p:cNvPr>
            <p:cNvSpPr/>
            <p:nvPr/>
          </p:nvSpPr>
          <p:spPr>
            <a:xfrm>
              <a:off x="6046199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0" y="5135400"/>
                  </a:moveTo>
                  <a:lnTo>
                    <a:pt x="3097080" y="5135400"/>
                  </a:lnTo>
                  <a:lnTo>
                    <a:pt x="3097080" y="0"/>
                  </a:lnTo>
                  <a:lnTo>
                    <a:pt x="0" y="0"/>
                  </a:lnTo>
                  <a:lnTo>
                    <a:pt x="0" y="513540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11">
            <a:extLst>
              <a:ext uri="{FF2B5EF4-FFF2-40B4-BE49-F238E27FC236}">
                <a16:creationId xmlns:a16="http://schemas.microsoft.com/office/drawing/2014/main" id="{8F392A16-A4F1-0C3E-22EE-3655EFE8C7D7}"/>
              </a:ext>
            </a:extLst>
          </p:cNvPr>
          <p:cNvSpPr txBox="1"/>
          <p:nvPr/>
        </p:nvSpPr>
        <p:spPr>
          <a:xfrm>
            <a:off x="6422660" y="1120528"/>
            <a:ext cx="1922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Roboto"/>
                <a:cs typeface="Roboto"/>
              </a:rPr>
              <a:t>Условные обозначения</a:t>
            </a:r>
            <a:endParaRPr sz="2000" dirty="0">
              <a:latin typeface="Roboto"/>
              <a:cs typeface="Roboto"/>
            </a:endParaRPr>
          </a:p>
        </p:txBody>
      </p:sp>
      <p:grpSp>
        <p:nvGrpSpPr>
          <p:cNvPr id="6" name="object 12">
            <a:extLst>
              <a:ext uri="{FF2B5EF4-FFF2-40B4-BE49-F238E27FC236}">
                <a16:creationId xmlns:a16="http://schemas.microsoft.com/office/drawing/2014/main" id="{BE08D932-6EB1-F9BB-ECEC-9A14951DAE98}"/>
              </a:ext>
            </a:extLst>
          </p:cNvPr>
          <p:cNvGrpSpPr/>
          <p:nvPr/>
        </p:nvGrpSpPr>
        <p:grpSpPr>
          <a:xfrm>
            <a:off x="6438600" y="1891411"/>
            <a:ext cx="330200" cy="2731135"/>
            <a:chOff x="6438600" y="1911959"/>
            <a:chExt cx="330200" cy="2731135"/>
          </a:xfrm>
        </p:grpSpPr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A0D5C9A0-8790-6855-FA42-26C861ACA8D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8600" y="1911959"/>
              <a:ext cx="330119" cy="330119"/>
            </a:xfrm>
            <a:prstGeom prst="rect">
              <a:avLst/>
            </a:prstGeom>
          </p:spPr>
        </p:pic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18466C9-C884-E3D1-C570-0D9D824F049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8600" y="2392200"/>
              <a:ext cx="330119" cy="330119"/>
            </a:xfrm>
            <a:prstGeom prst="rect">
              <a:avLst/>
            </a:prstGeom>
          </p:spPr>
        </p:pic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F427C611-479A-6F93-46E4-80D672AE5BA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8600" y="2872079"/>
              <a:ext cx="330119" cy="330119"/>
            </a:xfrm>
            <a:prstGeom prst="rect">
              <a:avLst/>
            </a:prstGeom>
          </p:spPr>
        </p:pic>
        <p:pic>
          <p:nvPicPr>
            <p:cNvPr id="10" name="object 16">
              <a:extLst>
                <a:ext uri="{FF2B5EF4-FFF2-40B4-BE49-F238E27FC236}">
                  <a16:creationId xmlns:a16="http://schemas.microsoft.com/office/drawing/2014/main" id="{4B2EE815-AE78-2B23-86A7-324F9E5C24A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600" y="3352319"/>
              <a:ext cx="330119" cy="330119"/>
            </a:xfrm>
            <a:prstGeom prst="rect">
              <a:avLst/>
            </a:prstGeom>
          </p:spPr>
        </p:pic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FBE8AC5E-77FE-2CE8-E40C-0D97D891A24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600" y="3832559"/>
              <a:ext cx="330119" cy="330119"/>
            </a:xfrm>
            <a:prstGeom prst="rect">
              <a:avLst/>
            </a:prstGeom>
          </p:spPr>
        </p:pic>
        <p:pic>
          <p:nvPicPr>
            <p:cNvPr id="12" name="object 18">
              <a:extLst>
                <a:ext uri="{FF2B5EF4-FFF2-40B4-BE49-F238E27FC236}">
                  <a16:creationId xmlns:a16="http://schemas.microsoft.com/office/drawing/2014/main" id="{F60238AF-6942-F51E-ACC8-C6136E93177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600" y="4312439"/>
              <a:ext cx="330119" cy="330119"/>
            </a:xfrm>
            <a:prstGeom prst="rect">
              <a:avLst/>
            </a:prstGeom>
          </p:spPr>
        </p:pic>
      </p:grpSp>
      <p:sp>
        <p:nvSpPr>
          <p:cNvPr id="13" name="object 19">
            <a:extLst>
              <a:ext uri="{FF2B5EF4-FFF2-40B4-BE49-F238E27FC236}">
                <a16:creationId xmlns:a16="http://schemas.microsoft.com/office/drawing/2014/main" id="{8A3D03BB-6425-0D25-C144-B33714A96987}"/>
              </a:ext>
            </a:extLst>
          </p:cNvPr>
          <p:cNvSpPr txBox="1"/>
          <p:nvPr/>
        </p:nvSpPr>
        <p:spPr>
          <a:xfrm>
            <a:off x="6934200" y="1935117"/>
            <a:ext cx="1681162" cy="278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Индивидуально</a:t>
            </a:r>
            <a:endParaRPr sz="1100" dirty="0">
              <a:latin typeface="Roboto Light" panose="02000000000000000000" pitchFamily="2" charset="0"/>
              <a:ea typeface="Roboto Light" panose="02000000000000000000" pitchFamily="2" charset="0"/>
              <a:cs typeface="Roboto"/>
            </a:endParaRPr>
          </a:p>
          <a:p>
            <a:pPr marL="12700" marR="5080">
              <a:lnSpc>
                <a:spcPts val="1300"/>
              </a:lnSpc>
              <a:spcBef>
                <a:spcPts val="1800"/>
              </a:spcBef>
            </a:pPr>
            <a:r>
              <a:rPr sz="1100" spc="-1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Время,</a:t>
            </a:r>
            <a:r>
              <a:rPr sz="1100" spc="-45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необходимое </a:t>
            </a:r>
            <a:r>
              <a:rPr sz="110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на</a:t>
            </a:r>
            <a:r>
              <a:rPr sz="1100" spc="-1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 активность</a:t>
            </a:r>
            <a:endParaRPr sz="1100" dirty="0">
              <a:latin typeface="Roboto Light" panose="02000000000000000000" pitchFamily="2" charset="0"/>
              <a:ea typeface="Roboto Light" panose="02000000000000000000" pitchFamily="2" charset="0"/>
              <a:cs typeface="Roboto"/>
            </a:endParaRPr>
          </a:p>
          <a:p>
            <a:pPr marL="12700" marR="206375">
              <a:lnSpc>
                <a:spcPct val="290100"/>
              </a:lnSpc>
              <a:spcBef>
                <a:spcPts val="135"/>
              </a:spcBef>
            </a:pPr>
            <a:r>
              <a:rPr sz="110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Пишем</a:t>
            </a:r>
            <a:r>
              <a:rPr sz="1100" spc="-25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 </a:t>
            </a:r>
            <a:r>
              <a:rPr sz="110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в</a:t>
            </a:r>
            <a:r>
              <a:rPr sz="1100" spc="-2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 </a:t>
            </a:r>
            <a:r>
              <a:rPr sz="1100" spc="-25" dirty="0" err="1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чат</a:t>
            </a:r>
            <a:endParaRPr lang="ru-RU" sz="1100" spc="-25" dirty="0">
              <a:solidFill>
                <a:srgbClr val="FFFFFF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"/>
            </a:endParaRPr>
          </a:p>
          <a:p>
            <a:pPr marL="12700" marR="206375">
              <a:lnSpc>
                <a:spcPct val="290100"/>
              </a:lnSpc>
              <a:spcBef>
                <a:spcPts val="135"/>
              </a:spcBef>
              <a:spcAft>
                <a:spcPts val="1800"/>
              </a:spcAft>
            </a:pPr>
            <a:r>
              <a:rPr lang="ru-RU" sz="1100" spc="-2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Говорим голосом</a:t>
            </a:r>
            <a:endParaRPr sz="1100" dirty="0">
              <a:latin typeface="Roboto Light" panose="02000000000000000000" pitchFamily="2" charset="0"/>
              <a:ea typeface="Roboto Light" panose="02000000000000000000" pitchFamily="2" charset="0"/>
              <a:cs typeface="Roboto"/>
            </a:endParaRPr>
          </a:p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sz="1100" spc="-1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Документ</a:t>
            </a:r>
            <a:endParaRPr sz="1100" dirty="0">
              <a:latin typeface="Roboto Light" panose="02000000000000000000" pitchFamily="2" charset="0"/>
              <a:ea typeface="Roboto Light" panose="02000000000000000000" pitchFamily="2" charset="0"/>
              <a:cs typeface="Roboto"/>
            </a:endParaRPr>
          </a:p>
          <a:p>
            <a:pPr marL="12700" marR="161290">
              <a:lnSpc>
                <a:spcPts val="1300"/>
              </a:lnSpc>
              <a:spcBef>
                <a:spcPts val="1140"/>
              </a:spcBef>
            </a:pPr>
            <a:r>
              <a:rPr sz="1100" spc="-3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Ответьте</a:t>
            </a:r>
            <a:r>
              <a:rPr sz="1100" spc="-1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 </a:t>
            </a:r>
            <a:r>
              <a:rPr sz="110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себе</a:t>
            </a:r>
            <a:r>
              <a:rPr sz="1100" spc="-5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или задайте</a:t>
            </a:r>
            <a:r>
              <a:rPr sz="1100" spc="-5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вопрос</a:t>
            </a:r>
            <a:endParaRPr sz="1100" dirty="0">
              <a:latin typeface="Roboto Light" panose="02000000000000000000" pitchFamily="2" charset="0"/>
              <a:ea typeface="Roboto Light" panose="02000000000000000000" pitchFamily="2" charset="0"/>
              <a:cs typeface="Roboto"/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068C9AFE-224E-B315-A144-0714DA081ED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7719" y="3951359"/>
            <a:ext cx="692279" cy="692279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id="{941ECE06-039E-5378-C75E-6B1267E7D870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7719" y="1281599"/>
            <a:ext cx="692279" cy="692279"/>
          </a:xfrm>
          <a:prstGeom prst="rect">
            <a:avLst/>
          </a:prstGeom>
        </p:spPr>
      </p:pic>
      <p:pic>
        <p:nvPicPr>
          <p:cNvPr id="16" name="object 8">
            <a:extLst>
              <a:ext uri="{FF2B5EF4-FFF2-40B4-BE49-F238E27FC236}">
                <a16:creationId xmlns:a16="http://schemas.microsoft.com/office/drawing/2014/main" id="{D8A51C7D-0289-1AF0-A0AC-6967A9E176EA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7719" y="3061440"/>
            <a:ext cx="692279" cy="692279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3B7C8240-D5A0-09FD-CC45-B47E332BAB52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7719" y="2171520"/>
            <a:ext cx="692279" cy="692279"/>
          </a:xfrm>
          <a:prstGeom prst="rect">
            <a:avLst/>
          </a:prstGeom>
        </p:spPr>
      </p:pic>
      <p:sp>
        <p:nvSpPr>
          <p:cNvPr id="18" name="object 10">
            <a:extLst>
              <a:ext uri="{FF2B5EF4-FFF2-40B4-BE49-F238E27FC236}">
                <a16:creationId xmlns:a16="http://schemas.microsoft.com/office/drawing/2014/main" id="{083098BD-A843-64D4-7C62-0D3AF2408093}"/>
              </a:ext>
            </a:extLst>
          </p:cNvPr>
          <p:cNvSpPr txBox="1">
            <a:spLocks/>
          </p:cNvSpPr>
          <p:nvPr/>
        </p:nvSpPr>
        <p:spPr>
          <a:xfrm>
            <a:off x="1641997" y="1462042"/>
            <a:ext cx="2884954" cy="298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1148080">
              <a:spcBef>
                <a:spcPts val="600"/>
              </a:spcBef>
              <a:spcAft>
                <a:spcPts val="4800"/>
              </a:spcAft>
            </a:pPr>
            <a:r>
              <a:rPr lang="ru-RU" spc="-10" dirty="0">
                <a:latin typeface="Roboto" panose="02000000000000000000" pitchFamily="2" charset="0"/>
                <a:ea typeface="Roboto" panose="02000000000000000000" pitchFamily="2" charset="0"/>
              </a:rPr>
              <a:t>Активно </a:t>
            </a:r>
            <a:r>
              <a:rPr lang="ru-RU" spc="-30" dirty="0">
                <a:latin typeface="Roboto" panose="02000000000000000000" pitchFamily="2" charset="0"/>
                <a:ea typeface="Roboto" panose="02000000000000000000" pitchFamily="2" charset="0"/>
              </a:rPr>
              <a:t>участвуем</a:t>
            </a:r>
          </a:p>
          <a:p>
            <a:pPr marL="12700" marR="179705">
              <a:lnSpc>
                <a:spcPct val="97700"/>
              </a:lnSpc>
              <a:spcBef>
                <a:spcPts val="600"/>
              </a:spcBef>
              <a:spcAft>
                <a:spcPts val="3400"/>
              </a:spcAft>
            </a:pPr>
            <a:r>
              <a:rPr lang="en-US" spc="-40" dirty="0">
                <a:latin typeface="Roboto" panose="02000000000000000000" pitchFamily="2" charset="0"/>
                <a:ea typeface="Roboto" panose="02000000000000000000" pitchFamily="2" charset="0"/>
              </a:rPr>
              <a:t>Off-</a:t>
            </a:r>
            <a:r>
              <a:rPr lang="en-US" spc="-25" dirty="0">
                <a:latin typeface="Roboto" panose="02000000000000000000" pitchFamily="2" charset="0"/>
                <a:ea typeface="Roboto" panose="02000000000000000000" pitchFamily="2" charset="0"/>
              </a:rPr>
              <a:t>topic</a:t>
            </a:r>
            <a:r>
              <a:rPr lang="en-US" spc="-3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pc="-10" dirty="0">
                <a:latin typeface="Roboto" panose="02000000000000000000" pitchFamily="2" charset="0"/>
                <a:ea typeface="Roboto" panose="02000000000000000000" pitchFamily="2" charset="0"/>
              </a:rPr>
              <a:t>обсуждаем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</a:t>
            </a:r>
            <a:r>
              <a:rPr lang="ru-RU" spc="-2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телеграмм чате группы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12700">
              <a:spcBef>
                <a:spcPts val="600"/>
              </a:spcBef>
              <a:spcAft>
                <a:spcPts val="3200"/>
              </a:spcAft>
            </a:pPr>
            <a:r>
              <a:rPr lang="ru-RU" spc="-35" dirty="0">
                <a:latin typeface="Roboto" panose="02000000000000000000" pitchFamily="2" charset="0"/>
                <a:ea typeface="Roboto" panose="02000000000000000000" pitchFamily="2" charset="0"/>
              </a:rPr>
              <a:t>Задаем</a:t>
            </a:r>
            <a:r>
              <a:rPr lang="ru-RU" spc="-45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pc="-10" dirty="0">
                <a:latin typeface="Roboto" panose="02000000000000000000" pitchFamily="2" charset="0"/>
                <a:ea typeface="Roboto" panose="02000000000000000000" pitchFamily="2" charset="0"/>
              </a:rPr>
              <a:t>вопрос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</a:t>
            </a:r>
            <a:r>
              <a:rPr lang="ru-RU" spc="-15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pc="-10" dirty="0">
                <a:latin typeface="Roboto" panose="02000000000000000000" pitchFamily="2" charset="0"/>
                <a:ea typeface="Roboto" panose="02000000000000000000" pitchFamily="2" charset="0"/>
              </a:rPr>
              <a:t>чат</a:t>
            </a:r>
            <a:r>
              <a:rPr lang="ru-RU" spc="-15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или</a:t>
            </a:r>
            <a:r>
              <a:rPr lang="ru-RU" spc="-15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pc="-10" dirty="0">
                <a:latin typeface="Roboto" panose="02000000000000000000" pitchFamily="2" charset="0"/>
                <a:ea typeface="Roboto" panose="02000000000000000000" pitchFamily="2" charset="0"/>
              </a:rPr>
              <a:t>голосом</a:t>
            </a:r>
          </a:p>
          <a:p>
            <a:pPr marL="12700" marR="5080">
              <a:spcBef>
                <a:spcPts val="600"/>
              </a:spcBef>
              <a:spcAft>
                <a:spcPts val="2400"/>
              </a:spcAft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Вопросы</a:t>
            </a:r>
            <a:r>
              <a:rPr lang="ru-RU" spc="-3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вижу</a:t>
            </a:r>
            <a:r>
              <a:rPr lang="ru-RU" spc="-3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</a:t>
            </a:r>
            <a:r>
              <a:rPr lang="ru-RU" spc="-25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pc="-10" dirty="0">
                <a:latin typeface="Roboto" panose="02000000000000000000" pitchFamily="2" charset="0"/>
                <a:ea typeface="Roboto" panose="02000000000000000000" pitchFamily="2" charset="0"/>
              </a:rPr>
              <a:t>чате,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могу</a:t>
            </a:r>
            <a:r>
              <a:rPr lang="ru-RU" spc="-4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pc="-20" dirty="0">
                <a:latin typeface="Roboto" panose="02000000000000000000" pitchFamily="2" charset="0"/>
                <a:ea typeface="Roboto" panose="02000000000000000000" pitchFamily="2" charset="0"/>
              </a:rPr>
              <a:t>ответить</a:t>
            </a:r>
            <a:r>
              <a:rPr lang="ru-RU" spc="-35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</a:t>
            </a:r>
            <a:r>
              <a:rPr lang="ru-RU" spc="-35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pc="-10" dirty="0">
                <a:latin typeface="Roboto" panose="02000000000000000000" pitchFamily="2" charset="0"/>
                <a:ea typeface="Roboto" panose="02000000000000000000" pitchFamily="2" charset="0"/>
              </a:rPr>
              <a:t>сразу</a:t>
            </a:r>
          </a:p>
        </p:txBody>
      </p:sp>
    </p:spTree>
    <p:extLst>
      <p:ext uri="{BB962C8B-B14F-4D97-AF65-F5344CB8AC3E}">
        <p14:creationId xmlns:p14="http://schemas.microsoft.com/office/powerpoint/2010/main" val="35781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96" name="Google Shape;296;p66"/>
          <p:cNvSpPr/>
          <p:nvPr/>
        </p:nvSpPr>
        <p:spPr>
          <a:xfrm>
            <a:off x="680150" y="1521159"/>
            <a:ext cx="3384900" cy="648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Воспроизводимость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66"/>
          <p:cNvSpPr/>
          <p:nvPr/>
        </p:nvSpPr>
        <p:spPr>
          <a:xfrm>
            <a:off x="680150" y="2331745"/>
            <a:ext cx="3384900" cy="648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Введение в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66"/>
          <p:cNvSpPr/>
          <p:nvPr/>
        </p:nvSpPr>
        <p:spPr>
          <a:xfrm>
            <a:off x="680150" y="3142331"/>
            <a:ext cx="3384900" cy="648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222250" lvl="0" indent="-22225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Сущности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66"/>
          <p:cNvSpPr/>
          <p:nvPr/>
        </p:nvSpPr>
        <p:spPr>
          <a:xfrm>
            <a:off x="680150" y="3952917"/>
            <a:ext cx="3384900" cy="648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Демо/Практика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366" name="Google Shape;366;p73"/>
          <p:cNvSpPr txBox="1">
            <a:spLocks noGrp="1"/>
          </p:cNvSpPr>
          <p:nvPr>
            <p:ph type="subTitle" idx="4294967295"/>
          </p:nvPr>
        </p:nvSpPr>
        <p:spPr>
          <a:xfrm>
            <a:off x="544450" y="840919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7700"/>
                </a:solidFill>
              </a:rPr>
              <a:t>Чего хотим достичь</a:t>
            </a:r>
            <a:endParaRPr sz="1500" b="1" dirty="0">
              <a:solidFill>
                <a:srgbClr val="FF7700"/>
              </a:solidFill>
            </a:endParaRPr>
          </a:p>
        </p:txBody>
      </p:sp>
      <p:graphicFrame>
        <p:nvGraphicFramePr>
          <p:cNvPr id="367" name="Google Shape;367;p73"/>
          <p:cNvGraphicFramePr/>
          <p:nvPr>
            <p:extLst>
              <p:ext uri="{D42A27DB-BD31-4B8C-83A1-F6EECF244321}">
                <p14:modId xmlns:p14="http://schemas.microsoft.com/office/powerpoint/2010/main" val="2206248582"/>
              </p:ext>
            </p:extLst>
          </p:nvPr>
        </p:nvGraphicFramePr>
        <p:xfrm>
          <a:off x="952500" y="1544194"/>
          <a:ext cx="7239000" cy="1625054"/>
        </p:xfrm>
        <a:graphic>
          <a:graphicData uri="http://schemas.openxmlformats.org/drawingml/2006/table">
            <a:tbl>
              <a:tblPr>
                <a:noFill/>
                <a:tableStyleId>{F34CB790-2DFA-4BFC-83FC-D850D9A617DB}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-50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Определить сценарии применения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MLFlow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-50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с архитектурой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MLFlow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 чего он состоит и как живет в облаке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);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Поработать с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MLFlow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Tracking, Projects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Models;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варианты интеграции с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DVC;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382981"/>
                  </a:ext>
                </a:extLst>
              </a:tr>
            </a:tbl>
          </a:graphicData>
        </a:graphic>
      </p:graphicFrame>
      <p:pic>
        <p:nvPicPr>
          <p:cNvPr id="369" name="Google Shape;36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Воспроизводимость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мы разрабатываем модели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34635-9714-255E-3D18-CC9ECF81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99692"/>
            <a:ext cx="7772400" cy="34895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тут не так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9530B-B7FA-3C20-D892-70EA51AE7030}"/>
              </a:ext>
            </a:extLst>
          </p:cNvPr>
          <p:cNvSpPr txBox="1"/>
          <p:nvPr/>
        </p:nvSpPr>
        <p:spPr>
          <a:xfrm>
            <a:off x="1090867" y="1241086"/>
            <a:ext cx="336025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Много ручного труда</a:t>
            </a:r>
          </a:p>
          <a:p>
            <a:pPr>
              <a:spcBef>
                <a:spcPts val="600"/>
              </a:spcBef>
            </a:pP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Долго и унизительно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контекст утрачивается очень быстро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93BC2-6FDF-F833-FCEA-07867A1CC605}"/>
              </a:ext>
            </a:extLst>
          </p:cNvPr>
          <p:cNvSpPr txBox="1"/>
          <p:nvPr/>
        </p:nvSpPr>
        <p:spPr>
          <a:xfrm>
            <a:off x="5061799" y="1240982"/>
            <a:ext cx="33602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Локальные эксперименты</a:t>
            </a:r>
          </a:p>
          <a:p>
            <a:pPr>
              <a:spcBef>
                <a:spcPts val="600"/>
              </a:spcBef>
            </a:pP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окружения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бардак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179EF-0677-7728-1D02-3A2646035764}"/>
              </a:ext>
            </a:extLst>
          </p:cNvPr>
          <p:cNvSpPr txBox="1"/>
          <p:nvPr/>
        </p:nvSpPr>
        <p:spPr>
          <a:xfrm>
            <a:off x="1090867" y="2125273"/>
            <a:ext cx="336025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Ничего не версионируется</a:t>
            </a:r>
          </a:p>
          <a:p>
            <a:pPr>
              <a:spcBef>
                <a:spcPts val="600"/>
              </a:spcBef>
            </a:pP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данные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результаты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модели (веса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иногда даже код)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1A889-5AD2-A2D1-C6F3-B19B0BC3D611}"/>
              </a:ext>
            </a:extLst>
          </p:cNvPr>
          <p:cNvSpPr txBox="1"/>
          <p:nvPr/>
        </p:nvSpPr>
        <p:spPr>
          <a:xfrm>
            <a:off x="5061798" y="2125273"/>
            <a:ext cx="364236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Нет нормальной коммуникации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 результатами в почте/</a:t>
            </a:r>
            <a:r>
              <a:rPr lang="ru-RU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чатиках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 (бардак)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F8901-BDC0-5905-5724-C692960015E1}"/>
              </a:ext>
            </a:extLst>
          </p:cNvPr>
          <p:cNvSpPr txBox="1"/>
          <p:nvPr/>
        </p:nvSpPr>
        <p:spPr>
          <a:xfrm>
            <a:off x="1090867" y="3095435"/>
            <a:ext cx="33602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Ops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стеки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 трудности перевода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425D1-CACA-4929-3634-FA46DE2BACA1}"/>
              </a:ext>
            </a:extLst>
          </p:cNvPr>
          <p:cNvSpPr txBox="1"/>
          <p:nvPr/>
        </p:nvSpPr>
        <p:spPr>
          <a:xfrm>
            <a:off x="5061799" y="3095435"/>
            <a:ext cx="364236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тестировании</a:t>
            </a:r>
          </a:p>
          <a:p>
            <a:pPr>
              <a:spcBef>
                <a:spcPts val="600"/>
              </a:spcBef>
            </a:pP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Модель и инфраструктура тестируются отдельно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5155E-5341-4EE7-7015-0DD059406EEA}"/>
              </a:ext>
            </a:extLst>
          </p:cNvPr>
          <p:cNvSpPr txBox="1"/>
          <p:nvPr/>
        </p:nvSpPr>
        <p:spPr>
          <a:xfrm>
            <a:off x="1090866" y="3849488"/>
            <a:ext cx="364236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мониторинге</a:t>
            </a:r>
          </a:p>
          <a:p>
            <a:pPr>
              <a:spcBef>
                <a:spcPts val="600"/>
              </a:spcBef>
            </a:pP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Инфраструктура </a:t>
            </a:r>
            <a:r>
              <a:rPr lang="ru-RU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мониторится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 (возможно)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но если деградировала модель – у нас беда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3F1E89-E7E5-8378-E108-E4DF7A09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225" y="3162414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749FF9-87E7-52B3-2BDC-9EEA2933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6225" y="2203311"/>
            <a:ext cx="360000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3E08EA-D974-2BD9-00DD-3EC0A2E41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6225" y="1327232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69BF087-78B5-4F91-3FDC-288EE2382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3947910"/>
            <a:ext cx="360000" cy="36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0ADC22D-350C-EC1C-7FD8-3AF3CC6F61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992" y="3162414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8F420D0-E626-B8A6-7DEC-28AC000B72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2992" y="2203311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BD95C53-6FC0-7F89-CDBD-6111EF772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2992" y="132317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929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3269</TotalTime>
  <Words>902</Words>
  <Application>Microsoft Macintosh PowerPoint</Application>
  <PresentationFormat>On-screen Show (16:9)</PresentationFormat>
  <Paragraphs>152</Paragraphs>
  <Slides>36</Slides>
  <Notes>34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Roboto Medium</vt:lpstr>
      <vt:lpstr>Arial</vt:lpstr>
      <vt:lpstr>Roboto</vt:lpstr>
      <vt:lpstr>Courier New</vt:lpstr>
      <vt:lpstr>Roboto Light</vt:lpstr>
      <vt:lpstr>System Font Regular</vt:lpstr>
      <vt:lpstr>Microsoft Sans Serif</vt:lpstr>
      <vt:lpstr>Светлая тема</vt:lpstr>
      <vt:lpstr>Светлая тема</vt:lpstr>
      <vt:lpstr>Светлая тема</vt:lpstr>
      <vt:lpstr>MLOps MLFlow и воспроизводимость </vt:lpstr>
      <vt:lpstr>PowerPoint Presentation</vt:lpstr>
      <vt:lpstr>MLFlow и переобучение моделей </vt:lpstr>
      <vt:lpstr>Правила вебинара</vt:lpstr>
      <vt:lpstr>Маршрут вебинара</vt:lpstr>
      <vt:lpstr>Цели вебинара</vt:lpstr>
      <vt:lpstr>Воспроизводимость</vt:lpstr>
      <vt:lpstr>Как мы разрабатываем модели</vt:lpstr>
      <vt:lpstr>Что тут не так</vt:lpstr>
      <vt:lpstr>Основа познания</vt:lpstr>
      <vt:lpstr>Хьюстон, у нас проблемы</vt:lpstr>
      <vt:lpstr>Зачем нам воспроизводимость</vt:lpstr>
      <vt:lpstr>Data Drift</vt:lpstr>
      <vt:lpstr>Concept Drift</vt:lpstr>
      <vt:lpstr>Регулярное переобучение</vt:lpstr>
      <vt:lpstr>Из чего состоит  ML</vt:lpstr>
      <vt:lpstr>Воспроизводимость в ML</vt:lpstr>
      <vt:lpstr>Как это сделать?</vt:lpstr>
      <vt:lpstr>MLFlow</vt:lpstr>
      <vt:lpstr>Что это/из чего состоит</vt:lpstr>
      <vt:lpstr>Сценарии использования</vt:lpstr>
      <vt:lpstr>MLFlow Tracking</vt:lpstr>
      <vt:lpstr>MLFlow Model Registry</vt:lpstr>
      <vt:lpstr>HLD</vt:lpstr>
      <vt:lpstr>Практика</vt:lpstr>
      <vt:lpstr>Ключевые тезисы  </vt:lpstr>
      <vt:lpstr>Цели вебинара</vt:lpstr>
      <vt:lpstr>Список материалов для изучения</vt:lpstr>
      <vt:lpstr>Рефлексия</vt:lpstr>
      <vt:lpstr>Рефлексия</vt:lpstr>
      <vt:lpstr>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для преподавателя (маршрут демо-занятия)</dc:title>
  <cp:lastModifiedBy>Стурейко Игорь Олегович</cp:lastModifiedBy>
  <cp:revision>27</cp:revision>
  <dcterms:modified xsi:type="dcterms:W3CDTF">2024-07-23T08:05:54Z</dcterms:modified>
</cp:coreProperties>
</file>